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91" r:id="rId5"/>
    <p:sldId id="285" r:id="rId6"/>
    <p:sldId id="270" r:id="rId7"/>
    <p:sldId id="273" r:id="rId8"/>
    <p:sldId id="283" r:id="rId9"/>
    <p:sldId id="264" r:id="rId10"/>
    <p:sldId id="290" r:id="rId11"/>
    <p:sldId id="294" r:id="rId12"/>
    <p:sldId id="293" r:id="rId13"/>
    <p:sldId id="286" r:id="rId14"/>
    <p:sldId id="271" r:id="rId15"/>
    <p:sldId id="272" r:id="rId16"/>
    <p:sldId id="289" r:id="rId17"/>
    <p:sldId id="279" r:id="rId18"/>
    <p:sldId id="280" r:id="rId19"/>
    <p:sldId id="281" r:id="rId20"/>
    <p:sldId id="282" r:id="rId21"/>
    <p:sldId id="266" r:id="rId22"/>
    <p:sldId id="288" r:id="rId23"/>
    <p:sldId id="269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9ADC7-5B35-48FC-8BB5-E976BD9D17E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511DC-9EBA-42EB-86ED-5A7EB9DC1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3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511DC-9EBA-42EB-86ED-5A7EB9DC16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7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511DC-9EBA-42EB-86ED-5A7EB9DC16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3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65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3F5B00-5BCD-FA8F-8913-24169848283D}"/>
              </a:ext>
            </a:extLst>
          </p:cNvPr>
          <p:cNvSpPr txBox="1"/>
          <p:nvPr/>
        </p:nvSpPr>
        <p:spPr>
          <a:xfrm>
            <a:off x="838200" y="2848781"/>
            <a:ext cx="769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+mj-lt"/>
              </a:rPr>
              <a:t>프리웨이트</a:t>
            </a:r>
            <a:r>
              <a:rPr lang="ko-KR" altLang="en-US" sz="7000" dirty="0">
                <a:solidFill>
                  <a:schemeClr val="bg1"/>
                </a:solidFill>
                <a:latin typeface="+mj-lt"/>
              </a:rPr>
              <a:t> 운동 측정 시스템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C4C601B-C39E-EE5C-35C8-CB0B7DE91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0" y="7866337"/>
            <a:ext cx="1179707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 dirty="0">
                <a:ln>
                  <a:noFill/>
                </a:ln>
                <a:effectLst/>
              </a:rPr>
              <a:t>팀 </a:t>
            </a:r>
            <a:r>
              <a:rPr kumimoji="0" lang="ko-KR" altLang="ko-KR" sz="3600" b="1" i="0" u="none" strike="noStrike" cap="none" normalizeH="0" baseline="0" dirty="0" err="1">
                <a:ln>
                  <a:noFill/>
                </a:ln>
                <a:effectLst/>
              </a:rPr>
              <a:t>푸바오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effectLst/>
              </a:rPr>
              <a:t>서정인 </a:t>
            </a:r>
            <a:r>
              <a:rPr lang="ko-KR" altLang="en-US" sz="3600" dirty="0" err="1"/>
              <a:t>권오찬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류제현</a:t>
            </a:r>
            <a:r>
              <a:rPr lang="ko-KR" altLang="en-US" sz="3600" dirty="0"/>
              <a:t> 박성빈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5" name="직선 연결선 12">
            <a:extLst>
              <a:ext uri="{FF2B5EF4-FFF2-40B4-BE49-F238E27FC236}">
                <a16:creationId xmlns:a16="http://schemas.microsoft.com/office/drawing/2014/main" id="{93F43EEF-28C0-BD62-AB48-FC49DD5EB367}"/>
              </a:ext>
            </a:extLst>
          </p:cNvPr>
          <p:cNvCxnSpPr>
            <a:cxnSpLocks/>
          </p:cNvCxnSpPr>
          <p:nvPr/>
        </p:nvCxnSpPr>
        <p:spPr>
          <a:xfrm>
            <a:off x="35257" y="1943100"/>
            <a:ext cx="18252743" cy="47650"/>
          </a:xfrm>
          <a:prstGeom prst="line">
            <a:avLst/>
          </a:prstGeom>
          <a:ln w="50800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D20049A-CBBD-1FA9-7061-BE0ACFD72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1639" y="3512366"/>
            <a:ext cx="65133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solidFill>
                  <a:srgbClr val="FFFFFF"/>
                </a:solidFill>
                <a:latin typeface="S-Core Dream 5 Medium" pitchFamily="34" charset="0"/>
              </a:rPr>
              <a:t>발판  비율 측정</a:t>
            </a:r>
            <a:endParaRPr lang="en-US" sz="4000" b="1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4834236"/>
            <a:ext cx="71229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외관 완성 후 최종 </a:t>
            </a:r>
            <a:r>
              <a:rPr lang="en-US" altLang="ko-KR" sz="2000" dirty="0">
                <a:solidFill>
                  <a:schemeClr val="bg1"/>
                </a:solidFill>
              </a:rPr>
              <a:t>Calibration</a:t>
            </a:r>
            <a:r>
              <a:rPr lang="ko-KR" altLang="en-US" sz="2000" dirty="0">
                <a:solidFill>
                  <a:schemeClr val="bg1"/>
                </a:solidFill>
              </a:rPr>
              <a:t>을 진행 후 촬영된 영상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왼발 전체에서 전족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후족의</a:t>
            </a:r>
            <a:r>
              <a:rPr lang="ko-KR" altLang="en-US" sz="2000" dirty="0">
                <a:solidFill>
                  <a:schemeClr val="bg1"/>
                </a:solidFill>
              </a:rPr>
              <a:t> 비율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오른발 전체에서 전족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후족의</a:t>
            </a:r>
            <a:r>
              <a:rPr lang="ko-KR" altLang="en-US" sz="2000" dirty="0">
                <a:solidFill>
                  <a:schemeClr val="bg1"/>
                </a:solidFill>
              </a:rPr>
              <a:t> 비율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왼발과 오른발에 실리는 압력의 비율이 출력되는 것 확인 가능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KakaoTalk_20240523_155301182">
            <a:hlinkClick r:id="" action="ppaction://media"/>
            <a:extLst>
              <a:ext uri="{FF2B5EF4-FFF2-40B4-BE49-F238E27FC236}">
                <a16:creationId xmlns:a16="http://schemas.microsoft.com/office/drawing/2014/main" id="{9521092F-CDD8-CC84-9196-8EAF1902E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2121" y="22860"/>
            <a:ext cx="10192812" cy="102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8123485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1639" y="3512365"/>
            <a:ext cx="65133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카메라 외관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297388"/>
            <a:ext cx="7122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카메라가 일정하게 찍을 수 </a:t>
            </a:r>
            <a:r>
              <a:rPr lang="ko-KR" altLang="en-US" sz="2000" dirty="0" err="1">
                <a:solidFill>
                  <a:schemeClr val="bg1"/>
                </a:solidFill>
              </a:rPr>
              <a:t>있도혹</a:t>
            </a:r>
            <a:r>
              <a:rPr lang="ko-KR" altLang="en-US" sz="2000" dirty="0">
                <a:solidFill>
                  <a:schemeClr val="bg1"/>
                </a:solidFill>
              </a:rPr>
              <a:t> 고정해줄  수 있는  케이스와 그것을 지지해줄 수 있는 삼각대 외관을 완성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4121EB-FD28-B0BB-7830-C40E42E36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19266" y="1235645"/>
            <a:ext cx="7315200" cy="81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8123485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1639" y="3512365"/>
            <a:ext cx="65133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Mediapipe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297388"/>
            <a:ext cx="7122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카메라 모듈로 </a:t>
            </a:r>
            <a:r>
              <a:rPr lang="ko-KR" altLang="en-US" sz="2000" dirty="0" err="1">
                <a:solidFill>
                  <a:schemeClr val="bg1"/>
                </a:solidFill>
              </a:rPr>
              <a:t>캡쳐한</a:t>
            </a:r>
            <a:r>
              <a:rPr lang="ko-KR" altLang="en-US" sz="2000" dirty="0">
                <a:solidFill>
                  <a:schemeClr val="bg1"/>
                </a:solidFill>
              </a:rPr>
              <a:t> 사진에 </a:t>
            </a:r>
            <a:r>
              <a:rPr lang="en-US" altLang="ko-KR" sz="2000" dirty="0" err="1">
                <a:solidFill>
                  <a:schemeClr val="bg1"/>
                </a:solidFill>
              </a:rPr>
              <a:t>Mediapipe</a:t>
            </a:r>
            <a:r>
              <a:rPr lang="ko-KR" altLang="en-US" sz="2000" dirty="0">
                <a:solidFill>
                  <a:schemeClr val="bg1"/>
                </a:solidFill>
              </a:rPr>
              <a:t>를 적용하여 보조선과 관절의 차이를 계산한 데이터가 출력 되는 것 확인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BE9551-671B-09FB-DF56-B2CC6E77F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88" y="1485900"/>
            <a:ext cx="10192812" cy="7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8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2973548"/>
            <a:ext cx="7668533" cy="4585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527819"/>
            <a:ext cx="1003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기술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5C88463-AB80-7FE9-AA7D-01C4187EF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92DA9-7675-9868-81DF-20FF4E6111F3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13/23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79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48C6B-C974-ECEA-B907-23EBE7EDE67B}"/>
              </a:ext>
            </a:extLst>
          </p:cNvPr>
          <p:cNvSpPr txBox="1"/>
          <p:nvPr/>
        </p:nvSpPr>
        <p:spPr>
          <a:xfrm>
            <a:off x="685800" y="1521624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</a:t>
            </a:r>
            <a:r>
              <a:rPr lang="en-US" altLang="ko-KR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A3C82-9B42-9479-C5C5-38225CFC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04895"/>
            <a:ext cx="4553585" cy="34390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9B3B6E-121C-D2CF-5F3B-65882EA13393}"/>
              </a:ext>
            </a:extLst>
          </p:cNvPr>
          <p:cNvSpPr txBox="1"/>
          <p:nvPr/>
        </p:nvSpPr>
        <p:spPr>
          <a:xfrm>
            <a:off x="685800" y="7434330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비숙련자는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숙련자에 비해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후족에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압력분포가 높은 경향성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무릎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골반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척추 등 부상의 위험성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CFF9F1-0897-F5C1-1C61-5CD62EE61D77}"/>
              </a:ext>
            </a:extLst>
          </p:cNvPr>
          <p:cNvSpPr txBox="1"/>
          <p:nvPr/>
        </p:nvSpPr>
        <p:spPr>
          <a:xfrm>
            <a:off x="9361714" y="152265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측정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A02CB-1F92-1871-D9B9-0025F1650BCE}"/>
              </a:ext>
            </a:extLst>
          </p:cNvPr>
          <p:cNvSpPr txBox="1"/>
          <p:nvPr/>
        </p:nvSpPr>
        <p:spPr>
          <a:xfrm>
            <a:off x="9361714" y="2284693"/>
            <a:ext cx="610408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한쪽 발에서의 전족의 비율 </a:t>
            </a:r>
            <a:endParaRPr lang="en-US" altLang="ko-KR" sz="2500" dirty="0"/>
          </a:p>
          <a:p>
            <a:r>
              <a:rPr lang="en-US" altLang="ko-KR" sz="2500" dirty="0"/>
              <a:t>2. </a:t>
            </a:r>
            <a:r>
              <a:rPr lang="ko-KR" altLang="en-US" sz="2500" dirty="0"/>
              <a:t>한쪽 발에서의 중</a:t>
            </a:r>
            <a:r>
              <a:rPr lang="en-US" altLang="ko-KR" sz="2500" dirty="0"/>
              <a:t>+</a:t>
            </a:r>
            <a:r>
              <a:rPr lang="ko-KR" altLang="en-US" sz="2500" dirty="0" err="1"/>
              <a:t>후족의</a:t>
            </a:r>
            <a:r>
              <a:rPr lang="ko-KR" altLang="en-US" sz="2500" dirty="0"/>
              <a:t> 비율 </a:t>
            </a:r>
            <a:endParaRPr lang="en-US" altLang="ko-KR" sz="2500" dirty="0"/>
          </a:p>
          <a:p>
            <a:r>
              <a:rPr lang="en-US" altLang="ko-KR" sz="2500" dirty="0"/>
              <a:t>3. </a:t>
            </a:r>
            <a:r>
              <a:rPr lang="ko-KR" altLang="en-US" sz="2500" dirty="0" err="1"/>
              <a:t>양발</a:t>
            </a:r>
            <a:r>
              <a:rPr lang="en-US" altLang="ko-KR" sz="2500" dirty="0"/>
              <a:t>(</a:t>
            </a:r>
            <a:r>
              <a:rPr lang="ko-KR" altLang="en-US" sz="2500" dirty="0"/>
              <a:t>왼발과 오른발</a:t>
            </a:r>
            <a:r>
              <a:rPr lang="en-US" altLang="ko-KR" sz="2500" dirty="0"/>
              <a:t>)</a:t>
            </a:r>
            <a:r>
              <a:rPr lang="ko-KR" altLang="en-US" sz="2500" dirty="0"/>
              <a:t>의 압력 비율 비교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50F656-66B6-1DA9-CDA1-E42C71B56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2" b="3448"/>
          <a:stretch/>
        </p:blipFill>
        <p:spPr>
          <a:xfrm>
            <a:off x="9361714" y="4762500"/>
            <a:ext cx="7754477" cy="472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B4C5A8-B2C7-4ABA-EEC2-3119DCFE6A97}"/>
              </a:ext>
            </a:extLst>
          </p:cNvPr>
          <p:cNvSpPr txBox="1"/>
          <p:nvPr/>
        </p:nvSpPr>
        <p:spPr>
          <a:xfrm>
            <a:off x="9361714" y="3962178"/>
            <a:ext cx="10331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발판 내부</a:t>
            </a: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9894037D-46D4-35D1-4FF0-EDBB75760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E8E0D-7384-ADED-15BD-B6E67293B1F6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14/23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48C6B-C974-ECEA-B907-23EBE7EDE67B}"/>
              </a:ext>
            </a:extLst>
          </p:cNvPr>
          <p:cNvSpPr txBox="1"/>
          <p:nvPr/>
        </p:nvSpPr>
        <p:spPr>
          <a:xfrm>
            <a:off x="609600" y="1903650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  측정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CFF9F1-0897-F5C1-1C61-5CD62EE61D77}"/>
              </a:ext>
            </a:extLst>
          </p:cNvPr>
          <p:cNvSpPr txBox="1"/>
          <p:nvPr/>
        </p:nvSpPr>
        <p:spPr>
          <a:xfrm>
            <a:off x="8898634" y="5390223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MEDIAPIPE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자세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0083D0-00A6-E9B2-EB41-4A526709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091" y="6098109"/>
            <a:ext cx="8629543" cy="296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3CFB6-1F4C-6438-A8C0-128A2370A919}"/>
              </a:ext>
            </a:extLst>
          </p:cNvPr>
          <p:cNvSpPr txBox="1"/>
          <p:nvPr/>
        </p:nvSpPr>
        <p:spPr>
          <a:xfrm>
            <a:off x="269315" y="5628750"/>
            <a:ext cx="85235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스테레오 비전을 통한 영상처리 후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미디어파이프를 통한 자세분석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압력감지 정보와 통합하여 분석자료 제공</a:t>
            </a: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AC00D54E-BFC9-AB94-410C-6E8814B43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C0188A-6B33-6963-043F-346F1A04BF9E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15/23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00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2973548"/>
            <a:ext cx="7668533" cy="4585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527819"/>
            <a:ext cx="1003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 부분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3E09D301-DFC4-BBE8-3AFB-E7CA8A9A8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3AAC5-C253-7A3B-4489-B7E9D76DACA1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16/23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2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369332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374468" y="3178572"/>
            <a:ext cx="124271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아이디어 구상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캘리브레이션 알고리즘 작성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자세교정 알고리즘 작성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 출력 디자인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4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연결 테스트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초기화 및 필요 구성요소 설치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339634" y="1485900"/>
            <a:ext cx="164609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bg1"/>
                </a:solidFill>
              </a:rPr>
              <a:t>서정인 </a:t>
            </a:r>
            <a:r>
              <a:rPr lang="en-US" altLang="ko-KR" sz="9000" b="1" dirty="0">
                <a:solidFill>
                  <a:schemeClr val="bg1"/>
                </a:solidFill>
              </a:rPr>
              <a:t>[</a:t>
            </a:r>
            <a:r>
              <a:rPr lang="ko-KR" altLang="en-US" sz="9000" b="1" dirty="0">
                <a:solidFill>
                  <a:schemeClr val="bg1"/>
                </a:solidFill>
              </a:rPr>
              <a:t>팀장</a:t>
            </a:r>
            <a:r>
              <a:rPr lang="en-US" altLang="ko-KR" sz="9000" b="1" dirty="0">
                <a:solidFill>
                  <a:schemeClr val="bg1"/>
                </a:solidFill>
              </a:rPr>
              <a:t>]</a:t>
            </a:r>
            <a:r>
              <a:rPr lang="en-US" altLang="ko-KR" sz="9600" b="1" dirty="0">
                <a:solidFill>
                  <a:schemeClr val="bg1"/>
                </a:solidFill>
              </a:rPr>
              <a:t> </a:t>
            </a:r>
            <a:r>
              <a:rPr lang="en-US" altLang="ko-KR" sz="5500" b="1" dirty="0">
                <a:solidFill>
                  <a:schemeClr val="bg1"/>
                </a:solidFill>
              </a:rPr>
              <a:t>– 90</a:t>
            </a:r>
            <a:r>
              <a:rPr lang="ko-KR" altLang="en-US" sz="5500" b="1" dirty="0">
                <a:solidFill>
                  <a:schemeClr val="bg1"/>
                </a:solidFill>
              </a:rPr>
              <a:t>시간 </a:t>
            </a:r>
            <a:r>
              <a:rPr lang="en-US" altLang="ko-KR" sz="5500" b="1" dirty="0">
                <a:solidFill>
                  <a:schemeClr val="bg1"/>
                </a:solidFill>
              </a:rPr>
              <a:t>(3/25 ~ )</a:t>
            </a:r>
            <a:endParaRPr lang="ko-KR" altLang="en-US" sz="5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DE50822-BC85-8F16-21A4-1A2823112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63ED5-57AF-D9F1-FFF4-6D789F062F2C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17/23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13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369332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374468" y="3178572"/>
            <a:ext cx="124271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디자인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제작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압력감지 알고리즘 작성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자세교정 알고리즘 작성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374468" y="1562100"/>
            <a:ext cx="14423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 err="1">
                <a:solidFill>
                  <a:schemeClr val="bg1"/>
                </a:solidFill>
              </a:rPr>
              <a:t>권오찬</a:t>
            </a:r>
            <a:r>
              <a:rPr lang="ko-KR" altLang="en-US" sz="9000" b="1" dirty="0">
                <a:solidFill>
                  <a:schemeClr val="bg1"/>
                </a:solidFill>
              </a:rPr>
              <a:t> </a:t>
            </a:r>
            <a:r>
              <a:rPr lang="en-US" altLang="ko-KR" sz="5500" b="1" dirty="0">
                <a:solidFill>
                  <a:schemeClr val="bg1"/>
                </a:solidFill>
              </a:rPr>
              <a:t>– 93</a:t>
            </a:r>
            <a:r>
              <a:rPr lang="ko-KR" altLang="en-US" sz="5500" b="1" dirty="0">
                <a:solidFill>
                  <a:schemeClr val="bg1"/>
                </a:solidFill>
              </a:rPr>
              <a:t>시간 </a:t>
            </a:r>
            <a:r>
              <a:rPr lang="en-US" altLang="ko-KR" sz="5500" b="1" dirty="0">
                <a:solidFill>
                  <a:schemeClr val="bg1"/>
                </a:solidFill>
              </a:rPr>
              <a:t>(3/25 ~ )</a:t>
            </a:r>
            <a:endParaRPr lang="ko-KR" altLang="en-US" sz="5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34D18655-4562-C32B-EF47-C17D8F1DD2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92261-6456-E6DD-4CD0-B8B9CEDA0DEF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18/23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369332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374468" y="3178572"/>
            <a:ext cx="1242713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디바이스 외관 작업 및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모델링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압력발판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외관 작업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허브 피트니스 데이터 추출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381000" y="1526812"/>
            <a:ext cx="14599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 err="1">
                <a:solidFill>
                  <a:schemeClr val="bg1"/>
                </a:solidFill>
              </a:rPr>
              <a:t>류제현</a:t>
            </a:r>
            <a:r>
              <a:rPr lang="ko-KR" altLang="en-US" sz="9000" b="1" dirty="0">
                <a:solidFill>
                  <a:schemeClr val="bg1"/>
                </a:solidFill>
              </a:rPr>
              <a:t> </a:t>
            </a:r>
            <a:r>
              <a:rPr lang="en-US" altLang="ko-KR" sz="5500" b="1" dirty="0">
                <a:solidFill>
                  <a:schemeClr val="bg1"/>
                </a:solidFill>
              </a:rPr>
              <a:t>– 82</a:t>
            </a:r>
            <a:r>
              <a:rPr lang="ko-KR" altLang="en-US" sz="5500" b="1" dirty="0">
                <a:solidFill>
                  <a:schemeClr val="bg1"/>
                </a:solidFill>
              </a:rPr>
              <a:t>시간 </a:t>
            </a:r>
            <a:r>
              <a:rPr lang="en-US" altLang="ko-KR" sz="5500" b="1" dirty="0">
                <a:solidFill>
                  <a:schemeClr val="bg1"/>
                </a:solidFill>
              </a:rPr>
              <a:t>(3/25 ~ )</a:t>
            </a:r>
            <a:endParaRPr lang="ko-KR" altLang="en-US" sz="5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AE9A7C4C-1A1C-FD7F-64F6-69FE7AC4F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89939-C09E-2946-6DBC-A6830687446E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19/23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47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" y="6515100"/>
            <a:ext cx="18314741" cy="386937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5EEAA0A1-960C-15D5-5E78-E3CF31B8B173}"/>
              </a:ext>
            </a:extLst>
          </p:cNvPr>
          <p:cNvSpPr txBox="1"/>
          <p:nvPr/>
        </p:nvSpPr>
        <p:spPr>
          <a:xfrm>
            <a:off x="128510" y="-268103"/>
            <a:ext cx="17187371" cy="2933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CONTENTS,</a:t>
            </a:r>
            <a:endParaRPr lang="en-US" dirty="0"/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6BEDC440-F506-4F23-9317-54EB4E43BA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71" y="3347764"/>
            <a:ext cx="3734762" cy="3647452"/>
          </a:xfrm>
          <a:prstGeom prst="rect">
            <a:avLst/>
          </a:prstGeom>
        </p:spPr>
      </p:pic>
      <p:pic>
        <p:nvPicPr>
          <p:cNvPr id="19" name="Object 3">
            <a:extLst>
              <a:ext uri="{FF2B5EF4-FFF2-40B4-BE49-F238E27FC236}">
                <a16:creationId xmlns:a16="http://schemas.microsoft.com/office/drawing/2014/main" id="{137E3356-AE0A-C349-1368-BC1FE3AD80F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0595" y="3354791"/>
            <a:ext cx="3762190" cy="3647452"/>
          </a:xfrm>
          <a:prstGeom prst="rect">
            <a:avLst/>
          </a:prstGeom>
        </p:spPr>
      </p:pic>
      <p:pic>
        <p:nvPicPr>
          <p:cNvPr id="20" name="Object 4">
            <a:extLst>
              <a:ext uri="{FF2B5EF4-FFF2-40B4-BE49-F238E27FC236}">
                <a16:creationId xmlns:a16="http://schemas.microsoft.com/office/drawing/2014/main" id="{1A4944EA-9A86-17F7-E029-F4156CE7AD4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4618" y="3327331"/>
            <a:ext cx="3753048" cy="3647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D09D2E-B7A6-9AFE-40D2-FC0A978C9652}"/>
              </a:ext>
            </a:extLst>
          </p:cNvPr>
          <p:cNvSpPr txBox="1"/>
          <p:nvPr/>
        </p:nvSpPr>
        <p:spPr>
          <a:xfrm>
            <a:off x="-10886" y="6899362"/>
            <a:ext cx="3889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4E0B5-A2A1-3FDB-B072-A57818C32CC6}"/>
              </a:ext>
            </a:extLst>
          </p:cNvPr>
          <p:cNvSpPr txBox="1"/>
          <p:nvPr/>
        </p:nvSpPr>
        <p:spPr>
          <a:xfrm>
            <a:off x="4055028" y="6910557"/>
            <a:ext cx="3889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1F4CE-AE1E-1C86-A08D-C1E52EA4AEC5}"/>
              </a:ext>
            </a:extLst>
          </p:cNvPr>
          <p:cNvSpPr txBox="1"/>
          <p:nvPr/>
        </p:nvSpPr>
        <p:spPr>
          <a:xfrm>
            <a:off x="8148343" y="6899362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CBA69-14F7-EB3F-A40F-DD2141B43E85}"/>
              </a:ext>
            </a:extLst>
          </p:cNvPr>
          <p:cNvSpPr txBox="1"/>
          <p:nvPr/>
        </p:nvSpPr>
        <p:spPr>
          <a:xfrm>
            <a:off x="11468223" y="6899362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기여부분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26E4C-3DD7-D0F3-2726-C7518DB8DC28}"/>
              </a:ext>
            </a:extLst>
          </p:cNvPr>
          <p:cNvSpPr txBox="1"/>
          <p:nvPr/>
        </p:nvSpPr>
        <p:spPr>
          <a:xfrm>
            <a:off x="12157213" y="3975705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solidFill>
                  <a:schemeClr val="bg1"/>
                </a:solidFill>
              </a:rPr>
              <a:t>04</a:t>
            </a:r>
            <a:endParaRPr lang="ko-KR" altLang="en-US" sz="1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0CC11-9B2B-3774-8A2B-4EFA4D244B4B}"/>
              </a:ext>
            </a:extLst>
          </p:cNvPr>
          <p:cNvSpPr txBox="1"/>
          <p:nvPr/>
        </p:nvSpPr>
        <p:spPr>
          <a:xfrm>
            <a:off x="15804715" y="3980227"/>
            <a:ext cx="2748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0" b="1" dirty="0">
                <a:solidFill>
                  <a:schemeClr val="bg1"/>
                </a:solidFill>
              </a:rPr>
              <a:t>05</a:t>
            </a:r>
            <a:endParaRPr lang="ko-KR" altLang="en-US" sz="1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31095-1D9B-2957-374D-D80BB4376CCA}"/>
              </a:ext>
            </a:extLst>
          </p:cNvPr>
          <p:cNvSpPr txBox="1"/>
          <p:nvPr/>
        </p:nvSpPr>
        <p:spPr>
          <a:xfrm>
            <a:off x="15741922" y="68740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 </a:t>
            </a:r>
          </a:p>
        </p:txBody>
      </p:sp>
      <p:cxnSp>
        <p:nvCxnSpPr>
          <p:cNvPr id="10" name="직선 연결선 12">
            <a:extLst>
              <a:ext uri="{FF2B5EF4-FFF2-40B4-BE49-F238E27FC236}">
                <a16:creationId xmlns:a16="http://schemas.microsoft.com/office/drawing/2014/main" id="{6EB24668-1184-F642-867A-4D2BC14D7CE0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C432B40-4BB2-A4F2-74E8-21FDA80803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961FF3-68B5-0295-252E-45DC41AF1B84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369332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381000" y="3238500"/>
            <a:ext cx="1242713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Weekly diary 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작성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 </a:t>
            </a:r>
            <a:r>
              <a:rPr lang="en-US" altLang="ko-KR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 </a:t>
            </a:r>
            <a:r>
              <a:rPr lang="ko-KR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</a:t>
            </a:r>
            <a:endParaRPr lang="en-US" altLang="ko-KR" sz="4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제작 및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감지 비율 계산 알고리즘 구현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5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블루투스 모듈 통신 연결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381000" y="1526812"/>
            <a:ext cx="13944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bg1"/>
                </a:solidFill>
              </a:rPr>
              <a:t>박성빈 </a:t>
            </a:r>
            <a:r>
              <a:rPr lang="en-US" altLang="ko-KR" sz="5500" b="1" dirty="0">
                <a:solidFill>
                  <a:schemeClr val="bg1"/>
                </a:solidFill>
              </a:rPr>
              <a:t>– 91</a:t>
            </a:r>
            <a:r>
              <a:rPr lang="ko-KR" altLang="en-US" sz="5500" b="1" dirty="0">
                <a:solidFill>
                  <a:schemeClr val="bg1"/>
                </a:solidFill>
              </a:rPr>
              <a:t>시간 </a:t>
            </a:r>
            <a:r>
              <a:rPr lang="en-US" altLang="ko-KR" sz="5500" b="1" dirty="0">
                <a:solidFill>
                  <a:schemeClr val="bg1"/>
                </a:solidFill>
              </a:rPr>
              <a:t>(3/25 ~ )</a:t>
            </a:r>
            <a:endParaRPr lang="ko-KR" altLang="en-US" sz="55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FBFF6E7-9B0F-FE9F-92C6-7EAB7CA59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A43B9-2C91-0AC3-D5A9-5008229FB795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20/23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1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85" y="-7620"/>
            <a:ext cx="12293600" cy="1068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5E493-468D-49C3-8E09-E445ABE66AE0}"/>
              </a:ext>
            </a:extLst>
          </p:cNvPr>
          <p:cNvSpPr txBox="1"/>
          <p:nvPr/>
        </p:nvSpPr>
        <p:spPr>
          <a:xfrm>
            <a:off x="-1386357" y="2868344"/>
            <a:ext cx="930486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9200" dirty="0">
                <a:latin typeface="Noto Sans CJK KR Bold" pitchFamily="34" charset="0"/>
                <a:cs typeface="Noto Sans CJK KR Bold" pitchFamily="34" charset="0"/>
              </a:rPr>
              <a:t>05</a:t>
            </a:r>
            <a:endParaRPr lang="en-US" altLang="ko-KR" sz="29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FBE72-156F-B29C-9ECC-3E003EDF8DC4}"/>
              </a:ext>
            </a:extLst>
          </p:cNvPr>
          <p:cNvSpPr txBox="1"/>
          <p:nvPr/>
        </p:nvSpPr>
        <p:spPr>
          <a:xfrm>
            <a:off x="8229600" y="28575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4C792-F715-30E4-81CB-0E4C9FB3EDD9}"/>
              </a:ext>
            </a:extLst>
          </p:cNvPr>
          <p:cNvSpPr txBox="1"/>
          <p:nvPr/>
        </p:nvSpPr>
        <p:spPr>
          <a:xfrm>
            <a:off x="8305800" y="4594066"/>
            <a:ext cx="101367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FDCAF78-EEEE-131F-8684-E1C7C3F12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9ABE2-210F-33B8-8936-D78EF808F527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21/23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8087"/>
            <a:ext cx="18364200" cy="337666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698F1C-BF7D-4C0E-8291-658958822B97}"/>
              </a:ext>
            </a:extLst>
          </p:cNvPr>
          <p:cNvSpPr txBox="1"/>
          <p:nvPr/>
        </p:nvSpPr>
        <p:spPr>
          <a:xfrm>
            <a:off x="879507" y="1526812"/>
            <a:ext cx="91567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향후 계획</a:t>
            </a:r>
            <a:endParaRPr lang="en-US" altLang="ko-KR" sz="7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12754-32B5-DD20-0CB0-8E29FB1DAE6B}"/>
              </a:ext>
            </a:extLst>
          </p:cNvPr>
          <p:cNvSpPr txBox="1"/>
          <p:nvPr/>
        </p:nvSpPr>
        <p:spPr>
          <a:xfrm>
            <a:off x="864267" y="4686300"/>
            <a:ext cx="159884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이전 마무리 작업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5/29 ~ 5/31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 실사용 테스트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이후 추가 보완 작업 </a:t>
            </a: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9F8E1F0-EDE8-3082-EDC6-2E2726AA2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F4F5C-04EB-DB29-EBEE-474D8C794394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22/23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35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">
            <a:extLst>
              <a:ext uri="{FF2B5EF4-FFF2-40B4-BE49-F238E27FC236}">
                <a16:creationId xmlns:a16="http://schemas.microsoft.com/office/drawing/2014/main" id="{9B8BFFC7-FDC2-4115-B820-3626D0EDCA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1866900"/>
            <a:ext cx="20708629" cy="7666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BF05A8-4896-FE2F-94DC-6F1F842480B3}"/>
              </a:ext>
            </a:extLst>
          </p:cNvPr>
          <p:cNvSpPr txBox="1"/>
          <p:nvPr/>
        </p:nvSpPr>
        <p:spPr>
          <a:xfrm>
            <a:off x="13487400" y="8146567"/>
            <a:ext cx="11487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팀 </a:t>
            </a:r>
            <a:r>
              <a:rPr lang="ko-KR" altLang="en-US" sz="6000" b="1" dirty="0" err="1">
                <a:solidFill>
                  <a:schemeClr val="bg1"/>
                </a:solidFill>
              </a:rPr>
              <a:t>푸바오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8650" y="-172493"/>
            <a:ext cx="11417300" cy="1126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D4CF1-C8B3-7646-876B-5F2ABA7C5FAF}"/>
              </a:ext>
            </a:extLst>
          </p:cNvPr>
          <p:cNvSpPr txBox="1"/>
          <p:nvPr/>
        </p:nvSpPr>
        <p:spPr>
          <a:xfrm>
            <a:off x="7543800" y="3712339"/>
            <a:ext cx="693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DD7F423-2374-91DE-CDC9-0B8857C61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2C8E5-C19F-5DBD-DCA7-92934E262201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3/23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FC598D-D826-76A2-CDBE-8E22C578D7EB}"/>
              </a:ext>
            </a:extLst>
          </p:cNvPr>
          <p:cNvSpPr txBox="1"/>
          <p:nvPr/>
        </p:nvSpPr>
        <p:spPr>
          <a:xfrm>
            <a:off x="609600" y="914400"/>
            <a:ext cx="12039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B9E7A-EA12-9F0E-5968-62397C48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496628"/>
            <a:ext cx="7924800" cy="3628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14F35F-7963-608B-91C1-DB56452E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347786"/>
            <a:ext cx="7467600" cy="3929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22CE0-6AA9-3B81-2BAD-45205D1ADBE9}"/>
              </a:ext>
            </a:extLst>
          </p:cNvPr>
          <p:cNvSpPr txBox="1"/>
          <p:nvPr/>
        </p:nvSpPr>
        <p:spPr>
          <a:xfrm>
            <a:off x="2171700" y="8229600"/>
            <a:ext cx="13944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생활체육 참여율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54.8 % -&gt; 2023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62.4%</a:t>
            </a:r>
            <a:endParaRPr lang="ko-KR" altLang="en-US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9DF5C-3781-9DFE-1956-3E764EC7D75F}"/>
              </a:ext>
            </a:extLst>
          </p:cNvPr>
          <p:cNvSpPr txBox="1"/>
          <p:nvPr/>
        </p:nvSpPr>
        <p:spPr>
          <a:xfrm>
            <a:off x="12039600" y="730781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문화체육관광부</a:t>
            </a:r>
            <a:r>
              <a:rPr lang="en-US" altLang="ko-KR" dirty="0"/>
              <a:t>, </a:t>
            </a:r>
            <a:r>
              <a:rPr lang="ko-KR" altLang="en-US" dirty="0"/>
              <a:t>「국민생활체육조사」</a:t>
            </a:r>
          </a:p>
        </p:txBody>
      </p:sp>
      <p:cxnSp>
        <p:nvCxnSpPr>
          <p:cNvPr id="2" name="직선 연결선 12">
            <a:extLst>
              <a:ext uri="{FF2B5EF4-FFF2-40B4-BE49-F238E27FC236}">
                <a16:creationId xmlns:a16="http://schemas.microsoft.com/office/drawing/2014/main" id="{E007F46F-E81D-C91F-E621-5B55AD53A1D0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8B37192A-9DEA-350A-0EEF-4B5BC526DE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D1693-FAB9-05A3-71B1-9A5E712A9029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4/23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79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3CEA58F-6C41-36F2-6F2A-794C94345213}"/>
              </a:ext>
            </a:extLst>
          </p:cNvPr>
          <p:cNvCxnSpPr>
            <a:cxnSpLocks/>
          </p:cNvCxnSpPr>
          <p:nvPr/>
        </p:nvCxnSpPr>
        <p:spPr>
          <a:xfrm flipV="1">
            <a:off x="838200" y="1535787"/>
            <a:ext cx="1981200" cy="14289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FA6D65-EA8A-05B7-0492-8C8BDEFD02C3}"/>
              </a:ext>
            </a:extLst>
          </p:cNvPr>
          <p:cNvCxnSpPr>
            <a:cxnSpLocks/>
          </p:cNvCxnSpPr>
          <p:nvPr/>
        </p:nvCxnSpPr>
        <p:spPr>
          <a:xfrm>
            <a:off x="805218" y="2964706"/>
            <a:ext cx="2090382" cy="12380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BAFA89-D95A-0518-BE04-3A75B623AD37}"/>
              </a:ext>
            </a:extLst>
          </p:cNvPr>
          <p:cNvSpPr txBox="1"/>
          <p:nvPr/>
        </p:nvSpPr>
        <p:spPr>
          <a:xfrm>
            <a:off x="2895600" y="3771900"/>
            <a:ext cx="12039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프리 웨이트 트레이닝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  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부상 위험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8B9F8-86A5-1DBE-2D64-6A21CDCE94E6}"/>
              </a:ext>
            </a:extLst>
          </p:cNvPr>
          <p:cNvSpPr txBox="1"/>
          <p:nvPr/>
        </p:nvSpPr>
        <p:spPr>
          <a:xfrm>
            <a:off x="2895600" y="1104900"/>
            <a:ext cx="1257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머신 웨이트 트레이닝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  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부상 위험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79A3E48-B306-093E-2D0A-15048A6950D1}"/>
              </a:ext>
            </a:extLst>
          </p:cNvPr>
          <p:cNvSpPr/>
          <p:nvPr/>
        </p:nvSpPr>
        <p:spPr>
          <a:xfrm rot="10800000">
            <a:off x="11277600" y="3771900"/>
            <a:ext cx="381000" cy="6646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B4571DF-0F3E-8756-9F4B-54A5D9988589}"/>
              </a:ext>
            </a:extLst>
          </p:cNvPr>
          <p:cNvSpPr/>
          <p:nvPr/>
        </p:nvSpPr>
        <p:spPr>
          <a:xfrm rot="10800000">
            <a:off x="14862412" y="3771900"/>
            <a:ext cx="381000" cy="6646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979D01B-FB35-A6AC-BA0D-942122C8E4C9}"/>
              </a:ext>
            </a:extLst>
          </p:cNvPr>
          <p:cNvSpPr/>
          <p:nvPr/>
        </p:nvSpPr>
        <p:spPr>
          <a:xfrm>
            <a:off x="11277600" y="1113068"/>
            <a:ext cx="381000" cy="6646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5888958-B8BB-DFC4-D79D-17AA76F34CE8}"/>
              </a:ext>
            </a:extLst>
          </p:cNvPr>
          <p:cNvSpPr/>
          <p:nvPr/>
        </p:nvSpPr>
        <p:spPr>
          <a:xfrm>
            <a:off x="14859000" y="1104900"/>
            <a:ext cx="381000" cy="6646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322129D-7FF1-1E53-69D7-4C76B0D1DDD7}"/>
              </a:ext>
            </a:extLst>
          </p:cNvPr>
          <p:cNvSpPr/>
          <p:nvPr/>
        </p:nvSpPr>
        <p:spPr>
          <a:xfrm>
            <a:off x="8153400" y="4971792"/>
            <a:ext cx="1828800" cy="2237303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B180-932D-77D4-5519-5D1649AD3EA3}"/>
              </a:ext>
            </a:extLst>
          </p:cNvPr>
          <p:cNvSpPr txBox="1"/>
          <p:nvPr/>
        </p:nvSpPr>
        <p:spPr>
          <a:xfrm>
            <a:off x="3581400" y="7810500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정확한 자세와 운동 방법을 위한 수치 기반의 관리가 있으면 좋겠다고 판단</a:t>
            </a: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4BAB99C-963D-F779-54D8-24A55C787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6AAD5-4F45-F921-83C4-4013438BCE83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5/23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4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E27526-FBC1-AB0C-3A08-F9685B63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658100"/>
            <a:ext cx="3562561" cy="1552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9FFB16-D4BC-A8AC-7C12-AB92CFC59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01" y="380650"/>
            <a:ext cx="3189269" cy="1676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C6D8A-5F9E-7A4E-8963-2DC594EE4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494"/>
            <a:ext cx="6975663" cy="5654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705CA-6920-7EC9-2895-32D2CF598C70}"/>
              </a:ext>
            </a:extLst>
          </p:cNvPr>
          <p:cNvSpPr txBox="1"/>
          <p:nvPr/>
        </p:nvSpPr>
        <p:spPr>
          <a:xfrm>
            <a:off x="7924800" y="1638300"/>
            <a:ext cx="453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기존의 비싼 카메라 위주의 스마트 헬스 용품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F404BF3-E110-125D-560D-94070F21E5EE}"/>
              </a:ext>
            </a:extLst>
          </p:cNvPr>
          <p:cNvSpPr/>
          <p:nvPr/>
        </p:nvSpPr>
        <p:spPr>
          <a:xfrm>
            <a:off x="9277341" y="4024848"/>
            <a:ext cx="1828800" cy="2237303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009C8-9E31-44BE-55A2-2F5C045D411D}"/>
              </a:ext>
            </a:extLst>
          </p:cNvPr>
          <p:cNvSpPr txBox="1"/>
          <p:nvPr/>
        </p:nvSpPr>
        <p:spPr>
          <a:xfrm>
            <a:off x="7957782" y="6709707"/>
            <a:ext cx="4533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압력 센서를 추가한 수치 기반의 관리</a:t>
            </a:r>
          </a:p>
        </p:txBody>
      </p:sp>
      <p:pic>
        <p:nvPicPr>
          <p:cNvPr id="6" name="그림 5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6FF0715D-5798-C0E2-0ED0-2D61EA0E9B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F404C-0BD9-CCF0-22F0-D8B7C51167C0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6/23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1255009"/>
            <a:ext cx="7668533" cy="7776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668533" y="4404835"/>
            <a:ext cx="8080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18246472-F41B-D38E-4305-7D7863B7C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E2DE7-F7E2-98AE-2378-B09EE12833DC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7/23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84960"/>
            <a:ext cx="18288000" cy="6874081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425ACA-3552-9D62-A7D6-68C75DDF0F6F}"/>
              </a:ext>
            </a:extLst>
          </p:cNvPr>
          <p:cNvSpPr txBox="1"/>
          <p:nvPr/>
        </p:nvSpPr>
        <p:spPr>
          <a:xfrm>
            <a:off x="1120893" y="5606921"/>
            <a:ext cx="29352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감지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FA8F2-7552-A1E8-F9F7-209B8DE07FE6}"/>
              </a:ext>
            </a:extLst>
          </p:cNvPr>
          <p:cNvSpPr txBox="1"/>
          <p:nvPr/>
        </p:nvSpPr>
        <p:spPr>
          <a:xfrm>
            <a:off x="7113646" y="5611227"/>
            <a:ext cx="29352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D5905-22AC-5C96-F13C-51E4B4A048C7}"/>
              </a:ext>
            </a:extLst>
          </p:cNvPr>
          <p:cNvSpPr txBox="1"/>
          <p:nvPr/>
        </p:nvSpPr>
        <p:spPr>
          <a:xfrm>
            <a:off x="13792200" y="5518889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endParaRPr lang="ko-KR" altLang="en-US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98F1C-BF7D-4C0E-8291-658958822B97}"/>
              </a:ext>
            </a:extLst>
          </p:cNvPr>
          <p:cNvSpPr txBox="1"/>
          <p:nvPr/>
        </p:nvSpPr>
        <p:spPr>
          <a:xfrm>
            <a:off x="381000" y="-505786"/>
            <a:ext cx="5486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</a:t>
            </a:r>
            <a:endParaRPr lang="en-US" altLang="ko-KR" sz="7500" b="1" dirty="0">
              <a:solidFill>
                <a:schemeClr val="bg1"/>
              </a:solidFill>
            </a:endParaRPr>
          </a:p>
          <a:p>
            <a:r>
              <a:rPr lang="ko-KR" altLang="en-US" sz="7500" b="1" dirty="0">
                <a:solidFill>
                  <a:schemeClr val="bg1"/>
                </a:solidFill>
              </a:rPr>
              <a:t>진행 상황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144DA-C067-20A3-C7CD-A64CD0C76E56}"/>
              </a:ext>
            </a:extLst>
          </p:cNvPr>
          <p:cNvSpPr txBox="1"/>
          <p:nvPr/>
        </p:nvSpPr>
        <p:spPr>
          <a:xfrm>
            <a:off x="6485776" y="7048047"/>
            <a:ext cx="419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개별 캘리브레이션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외부 디바이스 제작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스테레오 캘리브레이션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미디어파이프 코드 작성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UI</a:t>
            </a:r>
            <a:r>
              <a:rPr lang="ko-KR" altLang="en-US" dirty="0"/>
              <a:t>와 연결작업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/>
              <a:t>허브 데이터 분석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B8342-0003-7643-CB77-6582FC8C1228}"/>
              </a:ext>
            </a:extLst>
          </p:cNvPr>
          <p:cNvSpPr txBox="1"/>
          <p:nvPr/>
        </p:nvSpPr>
        <p:spPr>
          <a:xfrm>
            <a:off x="12474175" y="7048047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UI</a:t>
            </a:r>
            <a:r>
              <a:rPr lang="ko-KR" altLang="en-US" dirty="0"/>
              <a:t>창 디자인 구성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웹과 노트북 카메라 연동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dirty="0"/>
              <a:t>-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- UI </a:t>
            </a:r>
            <a:r>
              <a:rPr lang="ko-KR" altLang="en-US" dirty="0"/>
              <a:t>간 연결작업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14B91-F32D-5B26-CB8C-DED6DB488EE3}"/>
              </a:ext>
            </a:extLst>
          </p:cNvPr>
          <p:cNvSpPr txBox="1"/>
          <p:nvPr/>
        </p:nvSpPr>
        <p:spPr>
          <a:xfrm>
            <a:off x="892207" y="7186546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발판 외관 제작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Calibration </a:t>
            </a:r>
            <a:r>
              <a:rPr lang="ko-KR" altLang="en-US" dirty="0"/>
              <a:t>진행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압력 비율 계산 알고리즘 구현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블루투스 모듈과의 통신 테스트 완료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8" name="직선 연결선 12">
            <a:extLst>
              <a:ext uri="{FF2B5EF4-FFF2-40B4-BE49-F238E27FC236}">
                <a16:creationId xmlns:a16="http://schemas.microsoft.com/office/drawing/2014/main" id="{9C45BEF7-761B-28A1-8567-5A21E52BDC73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FBA69BA9-5DCF-37BF-B252-55DE3675B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9FD4B-BC1E-62BB-4F7F-02692174C44D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8/23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16297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1639" y="3512366"/>
            <a:ext cx="65133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solidFill>
                  <a:srgbClr val="FFFFFF"/>
                </a:solidFill>
                <a:latin typeface="S-Core Dream 5 Medium" pitchFamily="34" charset="0"/>
              </a:rPr>
              <a:t>발판 최종 </a:t>
            </a:r>
            <a:r>
              <a:rPr lang="en-US" altLang="ko-KR" sz="4000" b="1" dirty="0">
                <a:solidFill>
                  <a:srgbClr val="FFFFFF"/>
                </a:solidFill>
                <a:latin typeface="S-Core Dream 5 Medium" pitchFamily="34" charset="0"/>
              </a:rPr>
              <a:t>Calibration</a:t>
            </a:r>
            <a:endParaRPr lang="en-US" sz="4000" b="1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143500"/>
            <a:ext cx="712299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외관 완성 후 최종 </a:t>
            </a:r>
            <a:r>
              <a:rPr lang="en-US" altLang="ko-KR" sz="2000" dirty="0">
                <a:solidFill>
                  <a:schemeClr val="bg1"/>
                </a:solidFill>
              </a:rPr>
              <a:t>Calibration</a:t>
            </a:r>
            <a:r>
              <a:rPr lang="ko-KR" altLang="en-US" sz="2000" dirty="0">
                <a:solidFill>
                  <a:schemeClr val="bg1"/>
                </a:solidFill>
              </a:rPr>
              <a:t>을 진행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해당 데모 영상은 오른발 무게를 측정하는 발판에 </a:t>
            </a:r>
            <a:r>
              <a:rPr lang="en-US" altLang="ko-KR" sz="2000" dirty="0">
                <a:solidFill>
                  <a:schemeClr val="bg1"/>
                </a:solidFill>
              </a:rPr>
              <a:t>2.5 kg  </a:t>
            </a:r>
            <a:r>
              <a:rPr lang="ko-KR" altLang="en-US" sz="2000" dirty="0">
                <a:solidFill>
                  <a:schemeClr val="bg1"/>
                </a:solidFill>
              </a:rPr>
              <a:t>원판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개를 무게가 앞뒤에 고르게 분배되도록 배치한 뒤 측정했을 때 뒤쪽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앞쪽에 </a:t>
            </a:r>
            <a:r>
              <a:rPr lang="en-US" altLang="ko-KR" sz="2000" dirty="0">
                <a:solidFill>
                  <a:schemeClr val="bg1"/>
                </a:solidFill>
              </a:rPr>
              <a:t>2.5kg</a:t>
            </a:r>
            <a:r>
              <a:rPr lang="ko-KR" altLang="en-US" sz="2000" dirty="0">
                <a:solidFill>
                  <a:schemeClr val="bg1"/>
                </a:solidFill>
              </a:rPr>
              <a:t>가 정확히 보이는 것을 확인 가능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최종 cali 영상">
            <a:hlinkClick r:id="" action="ppaction://media"/>
            <a:extLst>
              <a:ext uri="{FF2B5EF4-FFF2-40B4-BE49-F238E27FC236}">
                <a16:creationId xmlns:a16="http://schemas.microsoft.com/office/drawing/2014/main" id="{5AEEBA63-3991-2597-ABE1-4B6597EFB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5188" y="2019299"/>
            <a:ext cx="10192812" cy="8244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F60EC-3686-6546-9F82-E81084BBA0C1}"/>
              </a:ext>
            </a:extLst>
          </p:cNvPr>
          <p:cNvSpPr txBox="1"/>
          <p:nvPr/>
        </p:nvSpPr>
        <p:spPr>
          <a:xfrm>
            <a:off x="381000" y="-505786"/>
            <a:ext cx="5486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</a:t>
            </a:r>
            <a:endParaRPr lang="en-US" altLang="ko-KR" sz="7500" b="1" dirty="0">
              <a:solidFill>
                <a:schemeClr val="bg1"/>
              </a:solidFill>
            </a:endParaRPr>
          </a:p>
          <a:p>
            <a:r>
              <a:rPr lang="ko-KR" altLang="en-US" sz="7500" b="1" dirty="0">
                <a:solidFill>
                  <a:schemeClr val="bg1"/>
                </a:solidFill>
              </a:rPr>
              <a:t>데모 영상</a:t>
            </a:r>
          </a:p>
        </p:txBody>
      </p:sp>
      <p:cxnSp>
        <p:nvCxnSpPr>
          <p:cNvPr id="5" name="직선 연결선 12">
            <a:extLst>
              <a:ext uri="{FF2B5EF4-FFF2-40B4-BE49-F238E27FC236}">
                <a16:creationId xmlns:a16="http://schemas.microsoft.com/office/drawing/2014/main" id="{3056FCF0-8788-E924-48AB-0819E640C803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39458EF-D235-6E24-0A3A-BDAAC70FE0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rgbClr val="44546A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525</Words>
  <Application>Microsoft Office PowerPoint</Application>
  <PresentationFormat>사용자 지정</PresentationFormat>
  <Paragraphs>132</Paragraphs>
  <Slides>23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CJK KR Bold</vt:lpstr>
      <vt:lpstr>S-Core Dream 5 Medium</vt:lpstr>
      <vt:lpstr>맑은 고딕</vt:lpstr>
      <vt:lpstr>Arial</vt:lpstr>
      <vt:lpstr>Arial Rounded MT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박성빈</dc:creator>
  <cp:lastModifiedBy>성빈 박</cp:lastModifiedBy>
  <cp:revision>17</cp:revision>
  <dcterms:created xsi:type="dcterms:W3CDTF">2006-08-16T00:00:00Z</dcterms:created>
  <dcterms:modified xsi:type="dcterms:W3CDTF">2024-05-24T07:39:18Z</dcterms:modified>
</cp:coreProperties>
</file>